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99" r:id="rId2"/>
    <p:sldId id="300" r:id="rId3"/>
    <p:sldId id="324" r:id="rId4"/>
    <p:sldId id="325" r:id="rId5"/>
    <p:sldId id="326" r:id="rId6"/>
    <p:sldId id="323" r:id="rId7"/>
    <p:sldId id="301" r:id="rId8"/>
    <p:sldId id="321" r:id="rId9"/>
    <p:sldId id="302" r:id="rId10"/>
    <p:sldId id="303" r:id="rId11"/>
    <p:sldId id="305" r:id="rId12"/>
    <p:sldId id="314" r:id="rId13"/>
    <p:sldId id="304" r:id="rId14"/>
    <p:sldId id="316" r:id="rId15"/>
    <p:sldId id="317" r:id="rId16"/>
    <p:sldId id="306" r:id="rId17"/>
    <p:sldId id="320" r:id="rId18"/>
    <p:sldId id="308" r:id="rId19"/>
    <p:sldId id="309" r:id="rId20"/>
    <p:sldId id="322" r:id="rId21"/>
    <p:sldId id="319" r:id="rId22"/>
    <p:sldId id="315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74"/>
  </p:normalViewPr>
  <p:slideViewPr>
    <p:cSldViewPr snapToGrid="0">
      <p:cViewPr varScale="1">
        <p:scale>
          <a:sx n="124" d="100"/>
          <a:sy n="124" d="100"/>
        </p:scale>
        <p:origin x="1296" y="176"/>
      </p:cViewPr>
      <p:guideLst>
        <p:guide orient="horz" pos="2160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D67F0622-05A6-DD42-A2E2-AB270329C153}"/>
    <pc:docChg chg="modSld">
      <pc:chgData name="Michi Tobler" userId="e77e03ce-3cfc-4bf0-a4d0-da6d8494927b" providerId="ADAL" clId="{D67F0622-05A6-DD42-A2E2-AB270329C153}" dt="2021-10-28T01:51:16.370" v="0" actId="18331"/>
      <pc:docMkLst>
        <pc:docMk/>
      </pc:docMkLst>
      <pc:sldChg chg="modSp">
        <pc:chgData name="Michi Tobler" userId="e77e03ce-3cfc-4bf0-a4d0-da6d8494927b" providerId="ADAL" clId="{D67F0622-05A6-DD42-A2E2-AB270329C153}" dt="2021-10-28T01:51:16.370" v="0" actId="18331"/>
        <pc:sldMkLst>
          <pc:docMk/>
          <pc:sldMk cId="2180413525" sldId="299"/>
        </pc:sldMkLst>
        <pc:picChg chg="mod">
          <ac:chgData name="Michi Tobler" userId="e77e03ce-3cfc-4bf0-a4d0-da6d8494927b" providerId="ADAL" clId="{D67F0622-05A6-DD42-A2E2-AB270329C153}" dt="2021-10-28T01:51:16.370" v="0" actId="18331"/>
          <ac:picMkLst>
            <pc:docMk/>
            <pc:sldMk cId="2180413525" sldId="299"/>
            <ac:picMk id="2" creationId="{E0035DB4-0758-3E4A-80C5-A446B1BD40B5}"/>
          </ac:picMkLst>
        </pc:picChg>
      </pc:sldChg>
    </pc:docChg>
  </pc:docChgLst>
  <pc:docChgLst>
    <pc:chgData name="Tobler, Michael" userId="23736f38-8fde-4d4c-a7fc-b2d88c867b58" providerId="ADAL" clId="{4FACCBFB-FABC-6B40-9D2E-293BC0A884E2}"/>
    <pc:docChg chg="modSld">
      <pc:chgData name="Tobler, Michael" userId="23736f38-8fde-4d4c-a7fc-b2d88c867b58" providerId="ADAL" clId="{4FACCBFB-FABC-6B40-9D2E-293BC0A884E2}" dt="2023-10-18T15:47:43.374" v="0" actId="18331"/>
      <pc:docMkLst>
        <pc:docMk/>
      </pc:docMkLst>
      <pc:sldChg chg="modSp">
        <pc:chgData name="Tobler, Michael" userId="23736f38-8fde-4d4c-a7fc-b2d88c867b58" providerId="ADAL" clId="{4FACCBFB-FABC-6B40-9D2E-293BC0A884E2}" dt="2023-10-18T15:47:43.374" v="0" actId="18331"/>
        <pc:sldMkLst>
          <pc:docMk/>
          <pc:sldMk cId="2180413525" sldId="299"/>
        </pc:sldMkLst>
        <pc:picChg chg="mod">
          <ac:chgData name="Tobler, Michael" userId="23736f38-8fde-4d4c-a7fc-b2d88c867b58" providerId="ADAL" clId="{4FACCBFB-FABC-6B40-9D2E-293BC0A884E2}" dt="2023-10-18T15:47:43.374" v="0" actId="18331"/>
          <ac:picMkLst>
            <pc:docMk/>
            <pc:sldMk cId="2180413525" sldId="299"/>
            <ac:picMk id="2" creationId="{E0035DB4-0758-3E4A-80C5-A446B1BD40B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5A602-A68A-0D42-A539-BC1E218BAFB4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11F2D6-B88B-A54B-AE3F-132E1990F8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75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F2D6-B88B-A54B-AE3F-132E1990F8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2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46135-BDF8-C147-B66D-40E900199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F26EEE-1219-324C-B7CB-D71C10F17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453FC-61D0-2A4C-8ECB-A0845A649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29FB1-02B0-A249-AAE1-B79C60944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06465-AF9D-1643-95B0-7CB6C6A4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556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18739-8493-FB40-B277-4388687B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BC63E-31EF-3542-AAA9-E1ABB1834D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1AA1-A0E2-A044-981E-73529428D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4ABC8-9A60-C643-ABD0-20716AAE3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9EAFE-D5DC-954B-947B-63DCA02F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89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08E3B8-2D4A-FC4C-83A1-D5E59F6B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DD271-A033-6B41-BC99-86B43D8A0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31E1F0-7C8A-B14B-9A05-EFEA62F59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F7B59-77B0-BD4E-B456-6D22E96A6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72D1-0AC1-8E4E-8617-0F46CDD8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BB13-7B86-A648-A51D-0BD8E9E3E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32229-BCF0-EB42-AB31-72A08ABDF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588E0-28A6-5848-A6DB-A5495FBB7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0BE54-B257-8549-AA85-876CC72B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96800-4E84-8942-B646-9E4CDDEAE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80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01BEF-4ACC-584F-B55C-91FD3E0AD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03F615-FDE1-C445-BD7C-BD9692FBA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3536-B66A-3F4E-8B7D-A34DC702B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F0FC1-9FDA-4148-AF92-F757C540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F01A-623C-C545-B6C7-DC705B0D1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59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4235-8EF4-D84B-804E-34D002EB3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10FEE-24F1-9548-A17C-E7520C5229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360B3-2037-FE42-A150-AD6E3E93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C456A-6196-954C-8953-27CDE2C83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F8291-9234-244A-8C3C-99936628A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6FEC6-D7AE-124E-962D-B68D7498E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687-C3B9-CF4B-8793-56D243D80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107C9-9727-0A4C-82F8-B506474FF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CCA08-3084-614F-A04C-0DF14C53A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685C-1673-DC43-80F2-1B7C5CB1C3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5DA146-C1B9-D648-9C01-A92A4EABD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9F2930-65D6-E84D-8A62-92697717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9FCDF-87A1-9248-A628-CA65ABB3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B9984-4427-E340-B852-7D0BAA5A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2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A5438-81B5-BE43-A96F-FEC883264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63206-4E7E-004A-9716-7F945E5F8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B7DB11-3849-B04C-A7FA-5D1108EC6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8F6A9-3C6B-254E-89CA-A8616A25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4FD53-D75A-DB4E-9D3C-0C612CE2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F6124-527F-3B4D-9368-C2D7A71E3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A6DE8-9FCD-B64C-B8FB-E01B3D349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08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0FE1E-DC78-3B41-BDCC-302AA5BC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62D62-F950-BE4D-9452-78B8A0731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5CDB1F-0CC1-524C-BF84-A6149AEFC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E4241-3AC5-4749-828A-0994E8484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155DD2-D2A3-0F4B-8238-396B19D85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782FB-E205-7846-BB92-A5287C7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669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8023-1195-8144-9AE0-5C20265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FD26E-E83C-B84A-98E9-2B6C17EDB9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344460-DEC7-2A4E-BEB1-7DE370383D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0E96B-242F-344A-82D2-A9AE3EE7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45AF74-5A14-E54E-99A0-B7FA4682E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9E07E-508C-DF43-AEB2-5CA7860A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72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62C952-8662-B742-9800-686F0F1C3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92184-DF6A-024F-A9C8-C05B8F0CD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6D101-3E7A-F347-A482-79134E3E7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2FD39-6948-7840-8073-91758794005B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23508-6353-584D-9838-8E70F63AC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BE3C5-9923-7D49-9D5C-7A2061B0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A0A3-6212-8340-AEC2-40D344F02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4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tiff"/><Relationship Id="rId4" Type="http://schemas.openxmlformats.org/officeDocument/2006/relationships/image" Target="../media/image2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035DB4-0758-3E4A-80C5-A446B1BD40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CB0037-0C40-FA4A-BC2E-E7344A98D592}"/>
              </a:ext>
            </a:extLst>
          </p:cNvPr>
          <p:cNvSpPr/>
          <p:nvPr/>
        </p:nvSpPr>
        <p:spPr>
          <a:xfrm>
            <a:off x="-1" y="0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solidFill>
                <a:schemeClr val="bg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Social Behavior &amp; Sexual Selection</a:t>
            </a:r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1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6025F4-B9D3-1A45-A320-2F07FB254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53" y="4421271"/>
            <a:ext cx="3449905" cy="2299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2191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Intrasexual selection: overt combat over access to females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Large body size</a:t>
            </a:r>
          </a:p>
          <a:p>
            <a:pPr>
              <a:spcAft>
                <a:spcPts val="600"/>
              </a:spcAft>
            </a:pPr>
            <a:r>
              <a:rPr lang="en-US" dirty="0"/>
              <a:t>Weaponry</a:t>
            </a:r>
          </a:p>
          <a:p>
            <a:pPr>
              <a:spcAft>
                <a:spcPts val="600"/>
              </a:spcAft>
            </a:pPr>
            <a:r>
              <a:rPr lang="en-US" dirty="0"/>
              <a:t>Armor</a:t>
            </a:r>
          </a:p>
          <a:p>
            <a:pPr>
              <a:spcAft>
                <a:spcPts val="600"/>
              </a:spcAft>
            </a:pPr>
            <a:r>
              <a:rPr lang="en-US" dirty="0"/>
              <a:t>Tactical cleverness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38DE7E-A99C-5540-A980-1B8A047FA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0469" y="3553010"/>
            <a:ext cx="3869194" cy="2901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7BFAB-9FB4-0247-880B-ED6AA28955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1580" y="949911"/>
            <a:ext cx="3267356" cy="307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50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697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Intrasexual selection: alternative mating strategies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74089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In many species with strong intrasexual selection, there are alternative mating strategies</a:t>
            </a:r>
          </a:p>
          <a:p>
            <a:pPr>
              <a:spcAft>
                <a:spcPts val="600"/>
              </a:spcAft>
            </a:pPr>
            <a:r>
              <a:rPr lang="en-US" dirty="0"/>
              <a:t>Small inconspicuous males that are not perceived as threats sneak copulations with females</a:t>
            </a:r>
          </a:p>
          <a:p>
            <a:pPr>
              <a:spcAft>
                <a:spcPts val="600"/>
              </a:spcAft>
            </a:pPr>
            <a:r>
              <a:rPr lang="en-US" dirty="0"/>
              <a:t>Usually less successful than large males, but frequency-dependent selection maintains both strategies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E4F91-C32E-0F4A-99EC-59F7D14F0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911" y="3613055"/>
            <a:ext cx="4956916" cy="30417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7F9A9-E2F7-B94B-8A27-A135FB5C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968" y="3613055"/>
            <a:ext cx="2371122" cy="3041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7913E-803A-F14E-A297-EA24312245A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0672" y="949911"/>
            <a:ext cx="3811156" cy="25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213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7549DA-6EB1-604D-AC3E-7C69ADC889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exercise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Selection and body size variation in marine iguanas</a:t>
            </a:r>
          </a:p>
        </p:txBody>
      </p:sp>
    </p:spTree>
    <p:extLst>
      <p:ext uri="{BB962C8B-B14F-4D97-AF65-F5344CB8AC3E}">
        <p14:creationId xmlns:p14="http://schemas.microsoft.com/office/powerpoint/2010/main" val="3814624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798ECA4-72A6-074C-8099-01D87C0B25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9" y="4128052"/>
            <a:ext cx="4094922" cy="2729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1227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Intrasexual selection: covert combat over fertilization</a:t>
            </a:r>
            <a:endParaRPr lang="en-US" sz="3200" b="1" dirty="0"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Sperm competition occurs when females mate with multiple males</a:t>
            </a:r>
          </a:p>
          <a:p>
            <a:pPr>
              <a:spcAft>
                <a:spcPts val="600"/>
              </a:spcAft>
            </a:pPr>
            <a:r>
              <a:rPr lang="en-US" dirty="0"/>
              <a:t>Males use a variety of strategies to gain the upper hand during sperm competition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Mate guarding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Prolonged copulation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Deposition of copulatory plug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Increased ejaculate size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Sperm removal mechanisms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Seminal proteins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CE3A3F3D-14B0-814E-8050-DCD9E2F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33384" y="1524765"/>
            <a:ext cx="26574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0805F5-9524-524C-8204-27683350818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9437" y="976639"/>
            <a:ext cx="3091484" cy="588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61C21F-C008-C04D-A315-07CE0AEA50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8616" y="3297814"/>
            <a:ext cx="3913641" cy="349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58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280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Intersexual conflict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Male adaptation to intrasexual selection can be costly to females</a:t>
            </a:r>
          </a:p>
          <a:p>
            <a:pPr>
              <a:spcAft>
                <a:spcPts val="600"/>
              </a:spcAft>
            </a:pPr>
            <a:r>
              <a:rPr lang="en-US" dirty="0"/>
              <a:t>Males evolve traits that mediate ever higher persistence</a:t>
            </a:r>
          </a:p>
          <a:p>
            <a:pPr>
              <a:spcAft>
                <a:spcPts val="600"/>
              </a:spcAft>
            </a:pPr>
            <a:r>
              <a:rPr lang="en-US" dirty="0"/>
              <a:t>Females evolve traits that mediate resistance to unwanted male advances 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Sperm storage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Structural adaptations that minimize impact of unwanted copulations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Substances that neutralize male effects</a:t>
            </a:r>
          </a:p>
          <a:p>
            <a:pPr>
              <a:spcAft>
                <a:spcPts val="600"/>
              </a:spcAft>
            </a:pPr>
            <a:r>
              <a:rPr lang="en-US" dirty="0"/>
              <a:t>Antagonistic co-evolution between male persistence and female resistance traits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784B69-DE2B-EA45-954F-FDA40C3C9E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8156" y="-1"/>
            <a:ext cx="3563844" cy="3633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CEDAE9-4FAB-1544-944B-96642F2E37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8156" y="4024283"/>
            <a:ext cx="3564076" cy="2673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3BCD54-7501-D34F-B233-A73A115F22F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0851" y="5256945"/>
            <a:ext cx="2687305" cy="1440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AD13FD-4420-CD41-8E72-4A3921D40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967" y="4016684"/>
            <a:ext cx="1790751" cy="124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7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0F612-6478-B04A-AA8E-CCC5279AA3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exercise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Experimental evolution of different mating systems in </a:t>
            </a:r>
            <a:r>
              <a:rPr lang="en-US" i="1" dirty="0"/>
              <a:t>Drosophila</a:t>
            </a:r>
          </a:p>
          <a:p>
            <a:pPr>
              <a:spcAft>
                <a:spcPts val="600"/>
              </a:spcAft>
            </a:pPr>
            <a:r>
              <a:rPr lang="en-US" dirty="0"/>
              <a:t>Solve section 2 in your R Notebook</a:t>
            </a:r>
          </a:p>
        </p:txBody>
      </p:sp>
    </p:spTree>
    <p:extLst>
      <p:ext uri="{BB962C8B-B14F-4D97-AF65-F5344CB8AC3E}">
        <p14:creationId xmlns:p14="http://schemas.microsoft.com/office/powerpoint/2010/main" val="4150077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545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Intersexual selection: female choice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When males cannot monopolize females, they often compete by advertising for mates</a:t>
            </a:r>
          </a:p>
          <a:p>
            <a:pPr>
              <a:spcAft>
                <a:spcPts val="600"/>
              </a:spcAft>
            </a:pPr>
            <a:r>
              <a:rPr lang="en-US" dirty="0"/>
              <a:t>In such cases, female choose with whom to mate with</a:t>
            </a:r>
          </a:p>
          <a:p>
            <a:pPr>
              <a:spcAft>
                <a:spcPts val="600"/>
              </a:spcAft>
            </a:pPr>
            <a:r>
              <a:rPr lang="en-US" dirty="0"/>
              <a:t>Males evolve exaggerated, sexually-selected traits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9C2A7-0A68-E24D-8B78-6763D619F36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869" y="3278038"/>
            <a:ext cx="6343855" cy="342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01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be choosy?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070977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Pre-existing biases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Females’ sensory systems evolve in response to other selective pressures (foraging, predator avoidance, etc.)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Such pre-existing biases may select male displays even if they originally have no relation to mating or fitness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In this case, female preferences do not need to provide an advantage (i.e., they’re not an adaptation), but are merely a byproduct of natural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3FB80-8BA4-FC48-9096-23A073236D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064" y="296195"/>
            <a:ext cx="3163668" cy="22597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B3C99E-48CB-7647-9A38-892F9835B1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5787" y="3125509"/>
            <a:ext cx="7636213" cy="343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36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be choosy?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Direct fitness benefits </a:t>
            </a:r>
            <a:r>
              <a:rPr lang="en-US" dirty="0"/>
              <a:t>enhance a female’s survivability or fecundity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Protection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Territories/nests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Food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Help with parental care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Reduced risk from contagious diseases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CF536B0-8392-304E-AB4B-2522CEA3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569" y="3960596"/>
            <a:ext cx="4892294" cy="267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22423F-CB87-4C41-A133-D52F2A4A55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9995" y="1258199"/>
            <a:ext cx="5543096" cy="558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CB1889-D53C-A443-B40C-11D3E2A657C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2091" y="4284133"/>
            <a:ext cx="1651000" cy="18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497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be choosy?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Indirect fitness benefits </a:t>
            </a:r>
            <a:r>
              <a:rPr lang="en-US" dirty="0"/>
              <a:t>enhance the survivability or attractiveness of a female’s offspring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Male traits as indicators for “good genes”</a:t>
            </a:r>
          </a:p>
        </p:txBody>
      </p:sp>
      <p:pic>
        <p:nvPicPr>
          <p:cNvPr id="5" name="Picture 4" descr="FG10_21a.JPG">
            <a:extLst>
              <a:ext uri="{FF2B5EF4-FFF2-40B4-BE49-F238E27FC236}">
                <a16:creationId xmlns:a16="http://schemas.microsoft.com/office/drawing/2014/main" id="{6971A4E9-9DA4-F44A-BFE2-513129684A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7663" y="584775"/>
            <a:ext cx="4224993" cy="2799283"/>
          </a:xfrm>
          <a:prstGeom prst="rect">
            <a:avLst/>
          </a:prstGeom>
        </p:spPr>
      </p:pic>
      <p:pic>
        <p:nvPicPr>
          <p:cNvPr id="6" name="Picture 5" descr="FG10_21b.JPG">
            <a:extLst>
              <a:ext uri="{FF2B5EF4-FFF2-40B4-BE49-F238E27FC236}">
                <a16:creationId xmlns:a16="http://schemas.microsoft.com/office/drawing/2014/main" id="{168BA4E4-1940-134D-8D67-60BA1DDF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7664" y="3501585"/>
            <a:ext cx="4224992" cy="315841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DFC9798-A52D-DF42-A53D-68964E272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97739"/>
              </p:ext>
            </p:extLst>
          </p:nvPr>
        </p:nvGraphicFramePr>
        <p:xfrm>
          <a:off x="429344" y="3889674"/>
          <a:ext cx="4871868" cy="2697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3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355">
                <a:tc>
                  <a:txBody>
                    <a:bodyPr/>
                    <a:lstStyle/>
                    <a:p>
                      <a:r>
                        <a:rPr lang="en-US" sz="1400" dirty="0"/>
                        <a:t>Fitness 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 food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355">
                <a:tc>
                  <a:txBody>
                    <a:bodyPr/>
                    <a:lstStyle/>
                    <a:p>
                      <a:r>
                        <a:rPr lang="en-US" sz="1400" dirty="0"/>
                        <a:t>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Long 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 calling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355">
                <a:tc>
                  <a:txBody>
                    <a:bodyPr/>
                    <a:lstStyle/>
                    <a:p>
                      <a:r>
                        <a:rPr lang="en-US" sz="1400" dirty="0"/>
                        <a:t>Time to metamorphosis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 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5355">
                <a:tc>
                  <a:txBody>
                    <a:bodyPr/>
                    <a:lstStyle/>
                    <a:p>
                      <a:r>
                        <a:rPr lang="en-US" sz="1400" dirty="0"/>
                        <a:t>Mass at metamorphosis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5355">
                <a:tc>
                  <a:txBody>
                    <a:bodyPr/>
                    <a:lstStyle/>
                    <a:p>
                      <a:r>
                        <a:rPr lang="en-US" sz="1400" dirty="0"/>
                        <a:t>Survival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5355">
                <a:tc>
                  <a:txBody>
                    <a:bodyPr/>
                    <a:lstStyle/>
                    <a:p>
                      <a:r>
                        <a:rPr lang="en-US" sz="1400" dirty="0" err="1"/>
                        <a:t>Postmet</a:t>
                      </a:r>
                      <a:r>
                        <a:rPr lang="en-US" sz="1400" dirty="0"/>
                        <a:t>.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 calling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39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302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Social behavior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87635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We know why individuals are selfish</a:t>
            </a:r>
          </a:p>
          <a:p>
            <a:pPr>
              <a:spcAft>
                <a:spcPts val="600"/>
              </a:spcAft>
            </a:pPr>
            <a:r>
              <a:rPr lang="en-US" dirty="0"/>
              <a:t>We know why individuals engage in mutually beneficial acts</a:t>
            </a:r>
          </a:p>
          <a:p>
            <a:pPr>
              <a:spcAft>
                <a:spcPts val="600"/>
              </a:spcAft>
            </a:pPr>
            <a:r>
              <a:rPr lang="en-US" dirty="0"/>
              <a:t>We know why individuals don’t engage in spiteful behaviors</a:t>
            </a:r>
          </a:p>
          <a:p>
            <a:pPr>
              <a:spcAft>
                <a:spcPts val="600"/>
              </a:spcAft>
            </a:pPr>
            <a:r>
              <a:rPr lang="en-US" dirty="0"/>
              <a:t>But why do individuals behave altruistically?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75AA9B-A936-7E47-AFB2-B986218B4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403" y="2007802"/>
            <a:ext cx="5575435" cy="45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97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be choosy?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Indirect fitness benefits </a:t>
            </a:r>
            <a:r>
              <a:rPr lang="en-US" dirty="0"/>
              <a:t>enhance the survivability or attractiveness of a female’s offspring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Male traits as indicators for “good genes”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Indicator traits must be costly and condition-dependent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9B6AF-84F7-7849-BCA9-9F8B2A27D04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7906" y="786164"/>
            <a:ext cx="5955103" cy="595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9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4259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Why be choosy?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/>
              <a:t>Indirect fitness benefits </a:t>
            </a:r>
            <a:r>
              <a:rPr lang="en-US" dirty="0"/>
              <a:t>enhance the survivability or attractiveness of a female’s offspring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Arbitrary choice can lead to runaway selection of male traits and female preferences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If female preference and male trait are heritable, females with preference will have more attractive sons (sexy son hypothesis)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Selection on female preference and male traits form a self-perpetuating loop (Fisher’s runaway selection)</a:t>
            </a:r>
          </a:p>
          <a:p>
            <a:pPr marL="461963">
              <a:spcAft>
                <a:spcPts val="600"/>
              </a:spcAft>
            </a:pPr>
            <a:endParaRPr lang="en-US" dirty="0"/>
          </a:p>
          <a:p>
            <a:pPr marL="461963">
              <a:spcAft>
                <a:spcPts val="600"/>
              </a:spcAf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33B1EE-F983-C24F-9374-4062C93D356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4689" y="2367064"/>
            <a:ext cx="6287311" cy="4490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4927FD-C8C1-7943-AA1C-A6F382E3DE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0501" y="147139"/>
            <a:ext cx="3582341" cy="22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7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exercise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>
              <a:spcAft>
                <a:spcPts val="600"/>
              </a:spcAft>
            </a:pPr>
            <a:r>
              <a:rPr lang="en-US" dirty="0"/>
              <a:t>Why should females exhibit preferences for certain males in lek-breeding species? 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Solve section 3 in your R Notebook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E3BDCB-F168-1B46-8041-54417CCE2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191" y="2098976"/>
            <a:ext cx="6229423" cy="467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9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9562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Sexual selection and animal diversification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483799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Natural and sexual selection may sometimes have conflicting effects</a:t>
            </a:r>
          </a:p>
          <a:p>
            <a:pPr>
              <a:spcAft>
                <a:spcPts val="600"/>
              </a:spcAft>
            </a:pPr>
            <a:r>
              <a:rPr lang="en-US" dirty="0"/>
              <a:t>Sexual selection is still a strong driver of animal trait evolution</a:t>
            </a:r>
          </a:p>
        </p:txBody>
      </p:sp>
      <p:pic>
        <p:nvPicPr>
          <p:cNvPr id="5" name="Picture 4" descr="A flock of birds flying in the air&#10;&#10;Description automatically generated">
            <a:extLst>
              <a:ext uri="{FF2B5EF4-FFF2-40B4-BE49-F238E27FC236}">
                <a16:creationId xmlns:a16="http://schemas.microsoft.com/office/drawing/2014/main" id="{8A0FE077-DA60-E049-B788-5586E2A361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6566" y="774700"/>
            <a:ext cx="6455434" cy="596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65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Kin selection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740892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Alleles will spread if Br &gt; C (Hamilton’s rule)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B is the benefit to recipient</a:t>
            </a:r>
          </a:p>
          <a:p>
            <a:pPr>
              <a:spcAft>
                <a:spcPts val="600"/>
              </a:spcAft>
            </a:pPr>
            <a:r>
              <a:rPr lang="en-US" dirty="0"/>
              <a:t>C the cost to the actor</a:t>
            </a:r>
          </a:p>
          <a:p>
            <a:pPr>
              <a:spcAft>
                <a:spcPts val="600"/>
              </a:spcAft>
            </a:pPr>
            <a:r>
              <a:rPr lang="en-US" dirty="0"/>
              <a:t>r is the coefficient of relatedness (probability that homologous alleles in two individuals are identical by descent)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Rationale</a:t>
            </a:r>
          </a:p>
          <a:p>
            <a:pPr>
              <a:spcAft>
                <a:spcPts val="600"/>
              </a:spcAft>
            </a:pPr>
            <a:r>
              <a:rPr lang="en-US" dirty="0"/>
              <a:t>Inclusive fitness = direct fitness (personal reproduction) + indirect fitness (reproduction by relatives)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Simple prediction: Individuals should behave altruistically towards kin more so that towards unrelated individuals.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FE6A67-A8D5-8842-B53C-0500454EF29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0521" y="3677055"/>
            <a:ext cx="5917659" cy="29588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9E9884-594C-3441-8205-637FCCABD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581" y="222115"/>
            <a:ext cx="3690149" cy="28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8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16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Reciprocal altruism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875412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How do we explain altruistic behavior among non-kin?</a:t>
            </a:r>
          </a:p>
          <a:p>
            <a:pPr>
              <a:spcAft>
                <a:spcPts val="600"/>
              </a:spcAft>
            </a:pPr>
            <a:r>
              <a:rPr lang="en-US" dirty="0" err="1"/>
              <a:t>Trivers</a:t>
            </a:r>
            <a:r>
              <a:rPr lang="en-US" dirty="0"/>
              <a:t> showed that altruistic genes can spread in a population, if beneficiaries reciprocate equally later 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Cost to actor must be smaller than benefit to the recipient</a:t>
            </a:r>
          </a:p>
          <a:p>
            <a:pPr>
              <a:spcAft>
                <a:spcPts val="600"/>
              </a:spcAft>
            </a:pPr>
            <a:r>
              <a:rPr lang="en-US" dirty="0"/>
              <a:t>Individuals that do not reciprocate must be punished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Altruism should evolve in species with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Stable groups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Many opportunities for symmetrical altruistic acts</a:t>
            </a:r>
          </a:p>
          <a:p>
            <a:pPr marL="465138">
              <a:spcAft>
                <a:spcPts val="600"/>
              </a:spcAft>
            </a:pPr>
            <a:r>
              <a:rPr lang="en-US" dirty="0"/>
              <a:t>Good memory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6BFF4-94E9-C04B-ADE9-1198A156DB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465" y="3813243"/>
            <a:ext cx="5645284" cy="282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8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A0ED29-5584-8B4D-9F30-662D71BDF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50197"/>
            <a:ext cx="12192000" cy="623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65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22616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Natural selection per se cannot explain sexual dimorphism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5876359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Sexual dimorphism cannot be explained by differential survival</a:t>
            </a:r>
          </a:p>
          <a:p>
            <a:pPr>
              <a:spcAft>
                <a:spcPts val="600"/>
              </a:spcAft>
            </a:pPr>
            <a:r>
              <a:rPr lang="en-US" dirty="0"/>
              <a:t>However, differential reproductive success is also affecting fitness</a:t>
            </a:r>
          </a:p>
          <a:p>
            <a:pPr>
              <a:spcAft>
                <a:spcPts val="600"/>
              </a:spcAft>
            </a:pPr>
            <a:r>
              <a:rPr lang="en-US" dirty="0"/>
              <a:t>When traits increase reproductive success, they can be selected for even if they reduce survival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Sexual selection is a special form of natural selection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There can be trade-offs between survival and reproduction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6ECA4-663A-7D45-865D-697FC42FC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470" y="4824584"/>
            <a:ext cx="2833277" cy="1846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1FFD74-CF41-9C44-A82D-EDDC4A609E3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08" y="4824583"/>
            <a:ext cx="2769610" cy="18464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907084-1A4D-8E43-A6DB-BBCB35AB0D3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5840" y="4824583"/>
            <a:ext cx="2593267" cy="184640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F05C19-DD58-5744-B812-646D70B4631B}"/>
              </a:ext>
            </a:extLst>
          </p:cNvPr>
          <p:cNvCxnSpPr>
            <a:stCxn id="5" idx="1"/>
            <a:endCxn id="6" idx="3"/>
          </p:cNvCxnSpPr>
          <p:nvPr/>
        </p:nvCxnSpPr>
        <p:spPr>
          <a:xfrm flipH="1" flipV="1">
            <a:off x="3124718" y="5747786"/>
            <a:ext cx="481752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506A568-BC70-2247-B4F1-BE4FB84D8D74}"/>
              </a:ext>
            </a:extLst>
          </p:cNvPr>
          <p:cNvCxnSpPr>
            <a:stCxn id="5" idx="3"/>
            <a:endCxn id="7" idx="1"/>
          </p:cNvCxnSpPr>
          <p:nvPr/>
        </p:nvCxnSpPr>
        <p:spPr>
          <a:xfrm flipV="1">
            <a:off x="6439747" y="5747786"/>
            <a:ext cx="466093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285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62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Asymmetries in sexual reproduction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529224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sexual selection explains sex differences, it must act differently on each sex</a:t>
            </a:r>
          </a:p>
          <a:p>
            <a:pPr>
              <a:spcAft>
                <a:spcPts val="600"/>
              </a:spcAft>
            </a:pPr>
            <a:r>
              <a:rPr lang="en-US" dirty="0"/>
              <a:t>Basic idea: Parental investment differs between the sexes (eggs are more expensive than ejaculates; </a:t>
            </a:r>
            <a:r>
              <a:rPr lang="en-US" b="1" dirty="0"/>
              <a:t>Bateman’s principle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Reproductive success in the heavily investing sex is limited by time and energy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Low variation in fitness; weak sexual selection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Reproductive success in the lightly investing sex is limited by the number of mates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High variation in fitness; strong sexual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2247CF-8472-FA42-AC64-1182092135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301" y="1472186"/>
            <a:ext cx="5924699" cy="42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458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62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Asymmetries in sexual reproduction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529224" cy="423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If sexual selection explains sex differences, it must act differently on each sex</a:t>
            </a:r>
          </a:p>
          <a:p>
            <a:pPr>
              <a:spcAft>
                <a:spcPts val="600"/>
              </a:spcAft>
            </a:pPr>
            <a:r>
              <a:rPr lang="en-US" dirty="0"/>
              <a:t>Basic idea: Parental investment differs between the sexes (eggs are more expensive than ejaculates; </a:t>
            </a:r>
            <a:r>
              <a:rPr lang="en-US" b="1" dirty="0"/>
              <a:t>Bateman’s principle</a:t>
            </a:r>
            <a:r>
              <a:rPr lang="en-US" dirty="0"/>
              <a:t>)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Reproductive success in the heavily investing sex is limited by time and energy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Low variation in fitness; weak sexual selection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Reproductive success in the lightly investing sex is limited by the number of mates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High variation in fitness; strong sexual selection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FE485-2CBF-954B-B6B8-1D94F2D4834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55" y="482081"/>
            <a:ext cx="4599844" cy="3285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91559-A886-2A40-AB43-52889DA72A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55804" y="292387"/>
            <a:ext cx="1481087" cy="987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4C9E93-DA2B-4B4D-851F-05A315B4607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8055" y="3767685"/>
            <a:ext cx="4326441" cy="309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16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9560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Consequences of asymmetric limits on fitness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9" y="949911"/>
            <a:ext cx="517442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Members of the sex subject to strong selection will be competitive!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Intrasexual selection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Sexual conflict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Members of the sex subject to weak selection will be choosy!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Intersexual selection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3ABC2-263B-A84C-A94F-CCCD3324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602" y="949911"/>
            <a:ext cx="4113289" cy="2255217"/>
          </a:xfrm>
          <a:prstGeom prst="rect">
            <a:avLst/>
          </a:prstGeom>
        </p:spPr>
      </p:pic>
      <p:pic>
        <p:nvPicPr>
          <p:cNvPr id="1026" name="Picture 2" descr="Prairie chicken show worth the hassle">
            <a:extLst>
              <a:ext uri="{FF2B5EF4-FFF2-40B4-BE49-F238E27FC236}">
                <a16:creationId xmlns:a16="http://schemas.microsoft.com/office/drawing/2014/main" id="{C226BD77-9E32-E747-969F-F49B878C0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7723601" y="4041454"/>
            <a:ext cx="4113289" cy="225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83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962</Words>
  <Application>Microsoft Macintosh PowerPoint</Application>
  <PresentationFormat>Widescreen</PresentationFormat>
  <Paragraphs>148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4</cp:revision>
  <cp:lastPrinted>2020-03-03T17:27:15Z</cp:lastPrinted>
  <dcterms:created xsi:type="dcterms:W3CDTF">2020-01-02T22:04:40Z</dcterms:created>
  <dcterms:modified xsi:type="dcterms:W3CDTF">2023-10-18T15:47:47Z</dcterms:modified>
</cp:coreProperties>
</file>